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8" r:id="rId2"/>
    <p:sldId id="271" r:id="rId3"/>
    <p:sldId id="270" r:id="rId4"/>
    <p:sldId id="262" r:id="rId5"/>
    <p:sldId id="272" r:id="rId6"/>
    <p:sldId id="273" r:id="rId7"/>
    <p:sldId id="275" r:id="rId8"/>
    <p:sldId id="274" r:id="rId9"/>
    <p:sldId id="278" r:id="rId10"/>
    <p:sldId id="279" r:id="rId11"/>
    <p:sldId id="280" r:id="rId12"/>
    <p:sldId id="281" r:id="rId13"/>
    <p:sldId id="277" r:id="rId14"/>
    <p:sldId id="282" r:id="rId15"/>
    <p:sldId id="283" r:id="rId16"/>
    <p:sldId id="285" r:id="rId17"/>
    <p:sldId id="286" r:id="rId18"/>
    <p:sldId id="284" r:id="rId19"/>
    <p:sldId id="287" r:id="rId20"/>
    <p:sldId id="288" r:id="rId21"/>
    <p:sldId id="289" r:id="rId22"/>
    <p:sldId id="290" r:id="rId23"/>
    <p:sldId id="292" r:id="rId24"/>
    <p:sldId id="294" r:id="rId25"/>
    <p:sldId id="295" r:id="rId26"/>
    <p:sldId id="296" r:id="rId27"/>
    <p:sldId id="293" r:id="rId28"/>
    <p:sldId id="297" r:id="rId29"/>
    <p:sldId id="305" r:id="rId30"/>
    <p:sldId id="306" r:id="rId31"/>
    <p:sldId id="307" r:id="rId32"/>
    <p:sldId id="298" r:id="rId33"/>
    <p:sldId id="300" r:id="rId34"/>
    <p:sldId id="299" r:id="rId35"/>
    <p:sldId id="301" r:id="rId36"/>
    <p:sldId id="304" r:id="rId37"/>
    <p:sldId id="303" r:id="rId38"/>
    <p:sldId id="308" r:id="rId39"/>
    <p:sldId id="309" r:id="rId40"/>
    <p:sldId id="268" r:id="rId41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89785" autoAdjust="0"/>
  </p:normalViewPr>
  <p:slideViewPr>
    <p:cSldViewPr>
      <p:cViewPr varScale="1">
        <p:scale>
          <a:sx n="142" d="100"/>
          <a:sy n="142" d="100"/>
        </p:scale>
        <p:origin x="-120" y="-228"/>
      </p:cViewPr>
      <p:guideLst>
        <p:guide orient="horz" pos="18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84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42D360A-1D8E-4D47-A041-91E8DE4CF26A}" type="datetimeFigureOut">
              <a:rPr lang="en-US"/>
              <a:pPr>
                <a:defRPr/>
              </a:pPr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C56B5DE-19D9-4B6A-86C8-54203C10C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C06F96-4CF5-4A7B-AE86-1F345798B36A}" type="datetimeFigureOut">
              <a:rPr lang="en-US"/>
              <a:pPr>
                <a:defRPr/>
              </a:pPr>
              <a:t>4/13/2012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5034328-D15A-4E00-901C-256E95DBB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Y:\Developer_Conference\DevCon BB10 Jam May 2012\Marketing\Logos\BlackBerry 10 Jam logos\BB10Jam (on black)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85750"/>
            <a:ext cx="253841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5901"/>
            <a:ext cx="7772400" cy="954884"/>
          </a:xfrm>
        </p:spPr>
        <p:txBody>
          <a:bodyPr/>
          <a:lstStyle>
            <a:lvl1pPr>
              <a:lnSpc>
                <a:spcPct val="85000"/>
              </a:lnSpc>
              <a:spcAft>
                <a:spcPct val="25000"/>
              </a:spcAft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71750"/>
            <a:ext cx="6400800" cy="1216819"/>
          </a:xfrm>
        </p:spPr>
        <p:txBody>
          <a:bodyPr/>
          <a:lstStyle>
            <a:lvl1pPr marL="0" indent="0">
              <a:spcAft>
                <a:spcPts val="1200"/>
              </a:spcAft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89589-8A2F-4677-AEF7-D51DC75CB0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025" y="1107285"/>
            <a:ext cx="4076700" cy="35218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107285"/>
            <a:ext cx="4076700" cy="35218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70B5A-CA86-4FD9-B202-9F326F79C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4705"/>
            <a:ext cx="6400800" cy="628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E718E-7AEB-4BC6-8526-91789E6A7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4E94F-B700-4155-8D9D-1622E6EB09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D33F6-1F68-4A78-B336-D14E2AA221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Y:\Developer_Conference\DevCon BB10 Jam May 2012\Marketing\Logos\BlackBerry 10 Jam logos\BB10Jam (on black)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85750"/>
            <a:ext cx="253841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5901"/>
            <a:ext cx="7772400" cy="954884"/>
          </a:xfrm>
        </p:spPr>
        <p:txBody>
          <a:bodyPr/>
          <a:lstStyle>
            <a:lvl1pPr>
              <a:lnSpc>
                <a:spcPct val="85000"/>
              </a:lnSpc>
              <a:spcAft>
                <a:spcPct val="25000"/>
              </a:spcAft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71750"/>
            <a:ext cx="6400800" cy="1216819"/>
          </a:xfrm>
        </p:spPr>
        <p:txBody>
          <a:bodyPr/>
          <a:lstStyle>
            <a:lvl1pPr marL="0" indent="0">
              <a:spcAft>
                <a:spcPts val="1200"/>
              </a:spcAft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 - Content Header.jp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6838"/>
            <a:ext cx="5791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7025" y="1108075"/>
            <a:ext cx="8305800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46720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fld id="{F78BBF61-29E2-486A-ABAF-B4DC8BEA0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" name="Picture 4" descr="Y:\Developer_Conference\DevCon BB10 Jam May 2012\Marketing\Logos\BlackBerry 10 Jam logos\BB10Jam (on black)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24600" y="285750"/>
            <a:ext cx="253841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3" r:id="rId7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0"/>
        </a:spcBef>
        <a:spcAft>
          <a:spcPct val="30000"/>
        </a:spcAft>
        <a:buFont typeface="Wingdings" pitchFamily="2" charset="2"/>
        <a:buChar char=""/>
        <a:defRPr sz="24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14363" indent="-269875" algn="l" rtl="0" eaLnBrk="0" fontAlgn="base" hangingPunct="0">
        <a:lnSpc>
          <a:spcPct val="85000"/>
        </a:lnSpc>
        <a:spcBef>
          <a:spcPct val="0"/>
        </a:spcBef>
        <a:spcAft>
          <a:spcPct val="30000"/>
        </a:spcAft>
        <a:buSzPct val="65000"/>
        <a:buFont typeface="Wingdings 3" pitchFamily="18" charset="2"/>
        <a:buChar char=""/>
        <a:defRPr sz="2000">
          <a:solidFill>
            <a:schemeClr val="tx1"/>
          </a:solidFill>
          <a:latin typeface="Arial" pitchFamily="34" charset="0"/>
          <a:cs typeface="+mn-cs"/>
        </a:defRPr>
      </a:lvl2pPr>
      <a:lvl3pPr marL="912813" indent="-296863" algn="l" rtl="0" eaLnBrk="0" fontAlgn="base" hangingPunct="0">
        <a:lnSpc>
          <a:spcPct val="85000"/>
        </a:lnSpc>
        <a:spcBef>
          <a:spcPct val="0"/>
        </a:spcBef>
        <a:spcAft>
          <a:spcPct val="30000"/>
        </a:spcAft>
        <a:buFont typeface="Wingdings" pitchFamily="2" charset="2"/>
        <a:buChar char=""/>
        <a:defRPr>
          <a:solidFill>
            <a:schemeClr val="tx1"/>
          </a:solidFill>
          <a:latin typeface="Arial" pitchFamily="34" charset="0"/>
          <a:cs typeface="+mn-cs"/>
        </a:defRPr>
      </a:lvl3pPr>
      <a:lvl4pPr marL="1141413" indent="-227013" algn="l" rtl="0" eaLnBrk="0" fontAlgn="base" hangingPunct="0">
        <a:lnSpc>
          <a:spcPct val="85000"/>
        </a:lnSpc>
        <a:spcBef>
          <a:spcPct val="0"/>
        </a:spcBef>
        <a:spcAft>
          <a:spcPct val="30000"/>
        </a:spcAft>
        <a:buSzPct val="65000"/>
        <a:buFont typeface="Wingdings 3" pitchFamily="18" charset="2"/>
        <a:buChar char=""/>
        <a:defRPr>
          <a:solidFill>
            <a:schemeClr val="tx1"/>
          </a:solidFill>
          <a:latin typeface="Arial" pitchFamily="34" charset="0"/>
          <a:cs typeface="+mn-cs"/>
        </a:defRPr>
      </a:lvl4pPr>
      <a:lvl5pPr marL="1370013" indent="-227013" algn="l" rtl="0" eaLnBrk="0" fontAlgn="base" hangingPunct="0">
        <a:lnSpc>
          <a:spcPct val="85000"/>
        </a:lnSpc>
        <a:spcBef>
          <a:spcPct val="0"/>
        </a:spcBef>
        <a:spcAft>
          <a:spcPct val="30000"/>
        </a:spcAft>
        <a:buFont typeface="Wingdings" pitchFamily="2" charset="2"/>
        <a:buChar char=""/>
        <a:defRPr>
          <a:solidFill>
            <a:schemeClr val="tx1"/>
          </a:solidFill>
          <a:latin typeface="Arial" pitchFamily="34" charset="0"/>
          <a:cs typeface="+mn-cs"/>
        </a:defRPr>
      </a:lvl5pPr>
      <a:lvl6pPr marL="1827213" indent="-227013" algn="l" rtl="0" fontAlgn="base">
        <a:lnSpc>
          <a:spcPct val="85000"/>
        </a:lnSpc>
        <a:spcBef>
          <a:spcPct val="0"/>
        </a:spcBef>
        <a:spcAft>
          <a:spcPct val="30000"/>
        </a:spcAft>
        <a:buClr>
          <a:schemeClr val="accent2"/>
        </a:buClr>
        <a:buFont typeface="Wingdings" pitchFamily="2" charset="2"/>
        <a:buChar char=""/>
        <a:defRPr>
          <a:solidFill>
            <a:schemeClr val="tx1"/>
          </a:solidFill>
          <a:latin typeface="+mn-lt"/>
          <a:cs typeface="+mn-cs"/>
        </a:defRPr>
      </a:lvl6pPr>
      <a:lvl7pPr marL="2284413" indent="-227013" algn="l" rtl="0" fontAlgn="base">
        <a:lnSpc>
          <a:spcPct val="85000"/>
        </a:lnSpc>
        <a:spcBef>
          <a:spcPct val="0"/>
        </a:spcBef>
        <a:spcAft>
          <a:spcPct val="30000"/>
        </a:spcAft>
        <a:buClr>
          <a:schemeClr val="accent2"/>
        </a:buClr>
        <a:buFont typeface="Wingdings" pitchFamily="2" charset="2"/>
        <a:buChar char=""/>
        <a:defRPr>
          <a:solidFill>
            <a:schemeClr val="tx1"/>
          </a:solidFill>
          <a:latin typeface="+mn-lt"/>
          <a:cs typeface="+mn-cs"/>
        </a:defRPr>
      </a:lvl7pPr>
      <a:lvl8pPr marL="2741613" indent="-227013" algn="l" rtl="0" fontAlgn="base">
        <a:lnSpc>
          <a:spcPct val="85000"/>
        </a:lnSpc>
        <a:spcBef>
          <a:spcPct val="0"/>
        </a:spcBef>
        <a:spcAft>
          <a:spcPct val="30000"/>
        </a:spcAft>
        <a:buClr>
          <a:schemeClr val="accent2"/>
        </a:buClr>
        <a:buFont typeface="Wingdings" pitchFamily="2" charset="2"/>
        <a:buChar char=""/>
        <a:defRPr>
          <a:solidFill>
            <a:schemeClr val="tx1"/>
          </a:solidFill>
          <a:latin typeface="+mn-lt"/>
          <a:cs typeface="+mn-cs"/>
        </a:defRPr>
      </a:lvl8pPr>
      <a:lvl9pPr marL="3198813" indent="-227013" algn="l" rtl="0" fontAlgn="base">
        <a:lnSpc>
          <a:spcPct val="85000"/>
        </a:lnSpc>
        <a:spcBef>
          <a:spcPct val="0"/>
        </a:spcBef>
        <a:spcAft>
          <a:spcPct val="30000"/>
        </a:spcAft>
        <a:buClr>
          <a:schemeClr val="accent2"/>
        </a:buClr>
        <a:buFont typeface="Wingdings" pitchFamily="2" charset="2"/>
        <a:buChar char="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5900"/>
            <a:ext cx="7772400" cy="95567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Supporting your BlackBerry 10 application after launch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71750"/>
            <a:ext cx="6400800" cy="1217613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COM102</a:t>
            </a:r>
          </a:p>
          <a:p>
            <a:r>
              <a:rPr lang="en-US" dirty="0" smtClean="0">
                <a:latin typeface="Arial" charset="0"/>
              </a:rPr>
              <a:t>Eric Harty</a:t>
            </a:r>
          </a:p>
          <a:p>
            <a:r>
              <a:rPr lang="en-US" dirty="0" smtClean="0">
                <a:latin typeface="Arial" charset="0"/>
              </a:rPr>
              <a:t>May 1-3, 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Be Loud, Be Proud, Be Cool.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❤ your App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Tell people about your app</a:t>
            </a:r>
          </a:p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Everyone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Blogs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Be Loud, Be Proud, Be Cool.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❤ your App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Tell people about your app</a:t>
            </a:r>
          </a:p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Everyone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Blogs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Friends &amp; Family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Be Loud, Be Proud, Be Cool.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❤ your App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Tell people about your app</a:t>
            </a:r>
          </a:p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Everyone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Blogs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Friends &amp; Family</a:t>
            </a:r>
            <a:endParaRPr lang="en-US" sz="2400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Fans of your previous apps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\\fsg54ykf\brand_identity_graphics\Product_Images\!BlackBerry_PlayBook\2.0\onWhite\jpeg_hi\PlayBook_Angl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276350"/>
            <a:ext cx="3733800" cy="298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Everything is Marketing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As in everything…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You can get good publicity by</a:t>
            </a:r>
          </a:p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Providing solid customer support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Speaking your mind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Helping out other developers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5900"/>
            <a:ext cx="7772400" cy="95567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Providing great customer support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71750"/>
            <a:ext cx="6400800" cy="1217613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The bar is set shockingly low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4672013"/>
            <a:ext cx="2133600" cy="357187"/>
          </a:xfrm>
          <a:noFill/>
        </p:spPr>
        <p:txBody>
          <a:bodyPr/>
          <a:lstStyle/>
          <a:p>
            <a:fld id="{AA82436F-17C0-45DB-A0F7-68BF6FC26E9F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Customer Support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There is no avoiding this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Your app is not as intuitive as you think it is…</a:t>
            </a:r>
          </a:p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You will get complaints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You will get feature requests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You will get frustrated users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View Customer support as a positive activity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View Customer support as a positive activity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Everything is Marketing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Use the low expectations to your advantage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View Customer support as a positive activity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Everything is Marketing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Use the low expectations to your advantage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Listen to complaints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Every complaint is valuable feedback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View Customer support as a positive activity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Everything is Marketing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Use the low expectations to your advantage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Listen to complaints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Every complaint is valuable feedback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Consider feature requests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These users are trying to help you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A bit about myself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Exactly who is Eric Harty?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1108075"/>
            <a:ext cx="5845175" cy="352107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Publishing under the name Ebscer since May 2009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Mostly Puzzle and Strategy games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Primary focus is on the BlackBerry Platform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pic>
        <p:nvPicPr>
          <p:cNvPr id="31746" name="Picture 2" descr="I:\blackberry\Pixelated Plus 3.1\IMG\logo6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047750"/>
            <a:ext cx="1093787" cy="1093787"/>
          </a:xfrm>
          <a:prstGeom prst="rect">
            <a:avLst/>
          </a:prstGeom>
          <a:noFill/>
        </p:spPr>
      </p:pic>
      <p:pic>
        <p:nvPicPr>
          <p:cNvPr id="31747" name="Picture 3" descr="I:\blackberry\Xploding Boxes 3.2\IMG\Icon4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047750"/>
            <a:ext cx="1143000" cy="1143000"/>
          </a:xfrm>
          <a:prstGeom prst="rect">
            <a:avLst/>
          </a:prstGeom>
          <a:noFill/>
        </p:spPr>
      </p:pic>
      <p:pic>
        <p:nvPicPr>
          <p:cNvPr id="31749" name="Picture 5" descr="I:\blackberry\Farkle 1.5\IMG\Farkle35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495550"/>
            <a:ext cx="1066800" cy="1066800"/>
          </a:xfrm>
          <a:prstGeom prst="rect">
            <a:avLst/>
          </a:prstGeom>
          <a:noFill/>
        </p:spPr>
      </p:pic>
      <p:pic>
        <p:nvPicPr>
          <p:cNvPr id="31750" name="Picture 6" descr="I:\PlayBook\Train\IMG\icon10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867150"/>
            <a:ext cx="1142999" cy="1142999"/>
          </a:xfrm>
          <a:prstGeom prst="rect">
            <a:avLst/>
          </a:prstGeom>
          <a:noFill/>
        </p:spPr>
      </p:pic>
      <p:pic>
        <p:nvPicPr>
          <p:cNvPr id="31751" name="Picture 7" descr="I:\blackberry\Twinkle 4.0\IMG\twink92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2495550"/>
            <a:ext cx="1093470" cy="1066800"/>
          </a:xfrm>
          <a:prstGeom prst="rect">
            <a:avLst/>
          </a:prstGeom>
          <a:noFill/>
        </p:spPr>
      </p:pic>
      <p:pic>
        <p:nvPicPr>
          <p:cNvPr id="31752" name="Picture 8" descr="I:\blackberry\CallAHuman 1.4\IMG\CallAHuman34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3867150"/>
            <a:ext cx="1143000" cy="1143000"/>
          </a:xfrm>
          <a:prstGeom prst="rect">
            <a:avLst/>
          </a:prstGeom>
          <a:noFill/>
        </p:spPr>
      </p:pic>
      <p:pic>
        <p:nvPicPr>
          <p:cNvPr id="31753" name="Picture 9" descr="I:\blackberry\BinaryClock 2.1\IMG\icon48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000" y="3867150"/>
            <a:ext cx="1142999" cy="1142999"/>
          </a:xfrm>
          <a:prstGeom prst="rect">
            <a:avLst/>
          </a:prstGeom>
          <a:noFill/>
        </p:spPr>
      </p:pic>
      <p:pic>
        <p:nvPicPr>
          <p:cNvPr id="31754" name="Picture 10" descr="I:\blackberry\Hockey 2.10\IMG\b76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67000" y="3943350"/>
            <a:ext cx="1066800" cy="1066800"/>
          </a:xfrm>
          <a:prstGeom prst="rect">
            <a:avLst/>
          </a:prstGeom>
          <a:noFill/>
        </p:spPr>
      </p:pic>
      <p:pic>
        <p:nvPicPr>
          <p:cNvPr id="31755" name="Picture 11" descr="I:\PlayBook\Squares\IMG\icon480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66800" y="379095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Not Just Email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(Although mostly email)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Customer support is about communicating with users in any form. (Even if they are not trying to communicate with you).</a:t>
            </a:r>
          </a:p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Twitter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Blog comments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Forums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AppWorld reviews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5900"/>
            <a:ext cx="7772400" cy="95567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Updating your Application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71750"/>
            <a:ext cx="6400800" cy="1217613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Version 1.0 is not good enough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4672013"/>
            <a:ext cx="2133600" cy="357187"/>
          </a:xfrm>
          <a:noFill/>
        </p:spPr>
        <p:txBody>
          <a:bodyPr/>
          <a:lstStyle/>
          <a:p>
            <a:fld id="{AA82436F-17C0-45DB-A0F7-68BF6FC26E9F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Version 1.0 is not good enough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Don’t quit early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Point of updates is to…</a:t>
            </a:r>
          </a:p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Fix bugs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Add features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Apply feedback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Generate publicity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Everything is (still) marketing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Including Updates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Updating your app is marketing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Everything is (still) marketing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Including Updates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Updating your app is marketing</a:t>
            </a:r>
          </a:p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Give the blogs a reason to mention you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Everything is (still) marketing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Including Updates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Updating your app is marketing</a:t>
            </a:r>
          </a:p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Give the blogs a reason to mention you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Remind users that your app exists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Everything is (still) marketing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Including Updates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Updating your app is marketing</a:t>
            </a:r>
          </a:p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Give the blogs a reason to mention you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Remind users that your app exists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Give users a chance to review your app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Everything is (still) marketing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Including Updates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Updating your app is marketing</a:t>
            </a:r>
          </a:p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Give the blogs a reason to mention you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Remind users that your app exists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Give users a chance to review your app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Give users a reason to love your app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Make use of feedback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(The thing I was talking about 5 minutes ago)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Getting feedback is only useful if you actually make use of it.</a:t>
            </a:r>
          </a:p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Address complaints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Add new features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Make common tasks easier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Address complaints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Ignoring them is not an effective strategy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For every complaint, you need to assume that there are more users that quietly stopped using the app.</a:t>
            </a: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29</a:t>
            </a:fld>
            <a:endParaRPr lang="en-US" dirty="0" smtClean="0">
              <a:latin typeface="Arial" charset="0"/>
            </a:endParaRPr>
          </a:p>
        </p:txBody>
      </p:sp>
      <p:pic>
        <p:nvPicPr>
          <p:cNvPr id="61442" name="Picture 2" descr="F:\extras\BlackBerry\Pixelated Plus 2.3\ScreenShots\StartPixelat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495550"/>
            <a:ext cx="2526942" cy="1893888"/>
          </a:xfrm>
          <a:prstGeom prst="rect">
            <a:avLst/>
          </a:prstGeom>
          <a:noFill/>
        </p:spPr>
      </p:pic>
      <p:pic>
        <p:nvPicPr>
          <p:cNvPr id="61443" name="Picture 3" descr="F:\extras\BlackBerry\Pixelated Plus 2.4\ScreenShots\2.4.Standar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190750"/>
            <a:ext cx="1878202" cy="24955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90800" y="4705350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V2.3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4705350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V2.4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Supporting your App Post-Launch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Releasing Version 1.0 is not the end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Releasing in BlackBerry AppWorld can not be the end point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New Features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Adding these are fun!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Listening to feed back can lead to new features that fit use cases other then your own.</a:t>
            </a: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30</a:t>
            </a:fld>
            <a:endParaRPr lang="en-US" smtClean="0">
              <a:latin typeface="Arial" charset="0"/>
            </a:endParaRPr>
          </a:p>
        </p:txBody>
      </p:sp>
      <p:pic>
        <p:nvPicPr>
          <p:cNvPr id="62466" name="Picture 2" descr="F:\extras\BlackBerry\Twinkle 4.0\IMG\ScreenShots\CalSync.4.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571750"/>
            <a:ext cx="2551113" cy="191333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Help users do what they want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even when they don’t request the feature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Implicit feature requests</a:t>
            </a:r>
            <a:endParaRPr lang="en-US" sz="1800" dirty="0" smtClean="0">
              <a:latin typeface="Arial" charset="0"/>
            </a:endParaRPr>
          </a:p>
          <a:p>
            <a:pPr indent="0">
              <a:buNone/>
            </a:pPr>
            <a:r>
              <a:rPr lang="en-US" sz="1800" dirty="0" smtClean="0"/>
              <a:t>or why Twitter incorporated the #hashtag @user and RT</a:t>
            </a:r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31</a:t>
            </a:fld>
            <a:endParaRPr lang="en-US" smtClean="0">
              <a:latin typeface="Arial" charset="0"/>
            </a:endParaRPr>
          </a:p>
        </p:txBody>
      </p:sp>
      <p:pic>
        <p:nvPicPr>
          <p:cNvPr id="63490" name="Picture 2" descr="F:\extras\BlackBerry\Pixelated Plus 3.1\ScreenShots\3.1.ShareSco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190750"/>
            <a:ext cx="2082800" cy="2777067"/>
          </a:xfrm>
          <a:prstGeom prst="rect">
            <a:avLst/>
          </a:prstGeom>
          <a:noFill/>
        </p:spPr>
      </p:pic>
      <p:pic>
        <p:nvPicPr>
          <p:cNvPr id="63491" name="Picture 3" descr="F:\extras\BlackBerry\Pixelated Plus 3.1\ScreenShots\PixTweetEdi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876550"/>
            <a:ext cx="3996167" cy="11731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6838"/>
            <a:ext cx="6019800" cy="62865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New features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And why you can safely ignore legacy OS versions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Use BlackBerry 10 features to the fullest. PlayBook users have been very quick to upgrade, and there is no reason to expect BlackBerry 10 to be any different.</a:t>
            </a: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32</a:t>
            </a:fld>
            <a:endParaRPr lang="en-US" smtClean="0">
              <a:latin typeface="Arial" charset="0"/>
            </a:endParaRPr>
          </a:p>
        </p:txBody>
      </p:sp>
      <p:pic>
        <p:nvPicPr>
          <p:cNvPr id="50178" name="Picture 2" descr="C:\Users\EbscerLaptop\Desktop\PBMarch10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114550"/>
            <a:ext cx="4953000" cy="282880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fsg54ykf\brand_identity_graphics\Product_Images\!BlackBerry_PlayBook\2.0\onWhite\jpeg_hi\PlayBook_Angl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937260"/>
            <a:ext cx="5562600" cy="445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BlackBerry 10 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Offers more than the “BlackBerry Tablet OS”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PlayBook apps will work on BlackBerry 10, but that does not imply that you shouldn’t look to upgrade your app</a:t>
            </a: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33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BlackBerry 10 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No app is an island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Take advantage of what BlackBerry 10 has to offer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Look like Research In Motion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Follow the default BlackBerry 10 design</a:t>
            </a:r>
          </a:p>
          <a:p>
            <a:pPr lvl="4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Include swipe-down menus</a:t>
            </a:r>
          </a:p>
          <a:p>
            <a:pPr lvl="4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Use default </a:t>
            </a:r>
            <a:r>
              <a:rPr lang="en-US" dirty="0" err="1" smtClean="0">
                <a:latin typeface="Arial" charset="0"/>
              </a:rPr>
              <a:t>colour</a:t>
            </a:r>
            <a:r>
              <a:rPr lang="en-US" dirty="0" smtClean="0">
                <a:latin typeface="Arial" charset="0"/>
              </a:rPr>
              <a:t> schemes</a:t>
            </a:r>
          </a:p>
          <a:p>
            <a:pPr lvl="2">
              <a:buFont typeface="Arial" pitchFamily="34" charset="0"/>
              <a:buChar char="•"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34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BlackBerry 10 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No app is an island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Take advantage of what BlackBerry 10 has to offer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Look like Research In Motion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Follow the default BlackBerry 10 design</a:t>
            </a:r>
          </a:p>
          <a:p>
            <a:pPr lvl="4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Include swipe-down menus</a:t>
            </a:r>
          </a:p>
          <a:p>
            <a:pPr lvl="4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Use default </a:t>
            </a:r>
            <a:r>
              <a:rPr lang="en-US" dirty="0" err="1" smtClean="0">
                <a:latin typeface="Arial" charset="0"/>
              </a:rPr>
              <a:t>colour</a:t>
            </a:r>
            <a:r>
              <a:rPr lang="en-US" dirty="0" smtClean="0">
                <a:latin typeface="Arial" charset="0"/>
              </a:rPr>
              <a:t> schemes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Connect to other apps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Integrate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with native services</a:t>
            </a:r>
          </a:p>
          <a:p>
            <a:pPr lvl="4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Contacts, E-mail, and BBM</a:t>
            </a:r>
          </a:p>
          <a:p>
            <a:pPr lvl="2">
              <a:buFont typeface="Arial" pitchFamily="34" charset="0"/>
              <a:buChar char="•"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35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BlackBerry 10 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No app is an island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Take advantage of what BlackBerry 10 has to offer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Look like Research In Motion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Follow the default BlackBerry 10 design</a:t>
            </a:r>
          </a:p>
          <a:p>
            <a:pPr lvl="4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Include swipe-down menus</a:t>
            </a:r>
          </a:p>
          <a:p>
            <a:pPr lvl="4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Use default </a:t>
            </a:r>
            <a:r>
              <a:rPr lang="en-US" dirty="0" err="1" smtClean="0">
                <a:latin typeface="Arial" charset="0"/>
              </a:rPr>
              <a:t>colour</a:t>
            </a:r>
            <a:r>
              <a:rPr lang="en-US" dirty="0" smtClean="0">
                <a:latin typeface="Arial" charset="0"/>
              </a:rPr>
              <a:t> schemes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Connect to other apps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Integrate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with native services</a:t>
            </a:r>
          </a:p>
          <a:p>
            <a:pPr lvl="4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Contacts, E-mail, and BBM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Add social features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Integrate with Facebook, </a:t>
            </a:r>
            <a:r>
              <a:rPr lang="en-US" sz="2000" dirty="0" err="1" smtClean="0">
                <a:latin typeface="Arial" charset="0"/>
              </a:rPr>
              <a:t>Scoreloop</a:t>
            </a:r>
            <a:r>
              <a:rPr lang="en-US" sz="2000" dirty="0" smtClean="0">
                <a:latin typeface="Arial" charset="0"/>
              </a:rPr>
              <a:t>, and BBM</a:t>
            </a:r>
          </a:p>
          <a:p>
            <a:pPr lvl="2">
              <a:buFont typeface="Arial" pitchFamily="34" charset="0"/>
              <a:buChar char="•"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36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Advantages of BBM 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Share, Share</a:t>
            </a:r>
            <a:r>
              <a:rPr lang="en-US" sz="2000" smtClean="0"/>
              <a:t>, Share...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Advantages of integrating BBM</a:t>
            </a:r>
          </a:p>
          <a:p>
            <a:pPr lvl="2">
              <a:buFont typeface="Arial" pitchFamily="34" charset="0"/>
              <a:buChar char="•"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37</a:t>
            </a:fld>
            <a:endParaRPr lang="en-US" dirty="0" smtClean="0">
              <a:latin typeface="Arial" charset="0"/>
            </a:endParaRPr>
          </a:p>
        </p:txBody>
      </p:sp>
      <p:pic>
        <p:nvPicPr>
          <p:cNvPr id="51202" name="Picture 2" descr="C:\Users\EbscerLaptop\Desktop\TwinkleYe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19350"/>
            <a:ext cx="9405026" cy="146369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\\fsg54ykf\brand_identity_graphics\Product_Images\!BlackBerry_PlayBook\2.0\onWhite\jpeg_hi\PlayBook_Angle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1351" y="1962151"/>
            <a:ext cx="4133849" cy="330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Work with RIM 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They really do want to see you succeed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>
                <a:latin typeface="Arial" charset="0"/>
              </a:rPr>
              <a:t>The easiest way to get promoted within AppWorld is to add features that show off BlackBerry’s strengths</a:t>
            </a:r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This means BlackBerry 10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Flow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Connect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</a:rPr>
              <a:t>Extend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38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5900"/>
            <a:ext cx="7772400" cy="95567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Questions?</a:t>
            </a:r>
            <a:endParaRPr lang="en-US" dirty="0" smtClean="0">
              <a:latin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71750"/>
            <a:ext cx="6400800" cy="1217613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What questions do you have?</a:t>
            </a:r>
            <a:endParaRPr lang="en-US" dirty="0" smtClean="0">
              <a:latin typeface="Arial" charset="0"/>
            </a:endParaRP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4672013"/>
            <a:ext cx="2133600" cy="357187"/>
          </a:xfrm>
          <a:noFill/>
        </p:spPr>
        <p:txBody>
          <a:bodyPr/>
          <a:lstStyle/>
          <a:p>
            <a:fld id="{AA82436F-17C0-45DB-A0F7-68BF6FC26E9F}" type="slidenum">
              <a:rPr lang="en-US" smtClean="0">
                <a:latin typeface="Arial" charset="0"/>
              </a:rPr>
              <a:pPr/>
              <a:t>39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Supporting your App Post-Launch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Releasing Version 1.0 is not the end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Releasing in BlackBerry AppWorld can not be the end point</a:t>
            </a:r>
          </a:p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Promoting the app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Supporting the app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Updating the app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5900"/>
            <a:ext cx="7772400" cy="955675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THANK YOU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71750"/>
            <a:ext cx="6400800" cy="1217613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COM102</a:t>
            </a:r>
          </a:p>
          <a:p>
            <a:r>
              <a:rPr lang="en-US" dirty="0" smtClean="0">
                <a:latin typeface="Arial" charset="0"/>
              </a:rPr>
              <a:t>Eric Harty</a:t>
            </a:r>
          </a:p>
          <a:p>
            <a:r>
              <a:rPr lang="en-US" dirty="0" smtClean="0">
                <a:latin typeface="Arial" charset="0"/>
              </a:rPr>
              <a:t>May 1-3, 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5900"/>
            <a:ext cx="7772400" cy="95567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If you build it, they probably won’t come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71750"/>
            <a:ext cx="6400800" cy="1217613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Why you need to promote your app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4672013"/>
            <a:ext cx="2133600" cy="357187"/>
          </a:xfrm>
          <a:noFill/>
        </p:spPr>
        <p:txBody>
          <a:bodyPr/>
          <a:lstStyle/>
          <a:p>
            <a:fld id="{AA82436F-17C0-45DB-A0F7-68BF6FC26E9F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Promoting your Application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It is easier then you think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Hoping that you get noticed will not work</a:t>
            </a:r>
          </a:p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Wishing for the best is not a marketing plan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You don’t need to spend lots of money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It is easier to promote a good app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The best thing you can do is be involved in the community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Be Loud, Be Proud, Be Cool.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❤ your App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Be Loud, Be Proud, Be Cool.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❤ your App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Tell people about your app</a:t>
            </a:r>
          </a:p>
          <a:p>
            <a:endParaRPr lang="en-US" dirty="0" smtClean="0">
              <a:latin typeface="Arial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Be Loud, Be Proud, Be Cool.</a:t>
            </a:r>
            <a:br>
              <a:rPr lang="en-US" dirty="0" smtClean="0">
                <a:latin typeface="Arial" charset="0"/>
              </a:rPr>
            </a:br>
            <a:r>
              <a:rPr lang="en-US" sz="2000" dirty="0" smtClean="0"/>
              <a:t> ❤ your App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Tell people about your app</a:t>
            </a:r>
          </a:p>
          <a:p>
            <a:endParaRPr lang="en-US" dirty="0" smtClean="0">
              <a:latin typeface="Arial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latin typeface="Arial" charset="0"/>
              </a:rPr>
              <a:t>Everyone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30FBB-F73D-4AC4-B04E-9243811D252C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Berry World 2011">
  <a:themeElements>
    <a:clrScheme name="BlackBerry World 2011 16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005594"/>
      </a:accent1>
      <a:accent2>
        <a:srgbClr val="008675"/>
      </a:accent2>
      <a:accent3>
        <a:srgbClr val="FFFFFF"/>
      </a:accent3>
      <a:accent4>
        <a:srgbClr val="000000"/>
      </a:accent4>
      <a:accent5>
        <a:srgbClr val="AAB4C8"/>
      </a:accent5>
      <a:accent6>
        <a:srgbClr val="007969"/>
      </a:accent6>
      <a:hlink>
        <a:srgbClr val="FC8F00"/>
      </a:hlink>
      <a:folHlink>
        <a:srgbClr val="870014"/>
      </a:folHlink>
    </a:clrScheme>
    <a:fontScheme name="BlackBerry World 2011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ckBerry World 20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Berry World 201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Berry World 201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Berry World 201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Berry World 201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Berry World 201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Berry World 201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Berry World 201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Berry World 201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Berry World 201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Berry World 201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Berry World 201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Berry World 2011 13">
        <a:dk1>
          <a:srgbClr val="000000"/>
        </a:dk1>
        <a:lt1>
          <a:srgbClr val="FFFFFF"/>
        </a:lt1>
        <a:dk2>
          <a:srgbClr val="FFFFFF"/>
        </a:dk2>
        <a:lt2>
          <a:srgbClr val="DDDDDD"/>
        </a:lt2>
        <a:accent1>
          <a:srgbClr val="005594"/>
        </a:accent1>
        <a:accent2>
          <a:srgbClr val="008675"/>
        </a:accent2>
        <a:accent3>
          <a:srgbClr val="FFFFFF"/>
        </a:accent3>
        <a:accent4>
          <a:srgbClr val="000000"/>
        </a:accent4>
        <a:accent5>
          <a:srgbClr val="AAB4C8"/>
        </a:accent5>
        <a:accent6>
          <a:srgbClr val="007969"/>
        </a:accent6>
        <a:hlink>
          <a:srgbClr val="877300"/>
        </a:hlink>
        <a:folHlink>
          <a:srgbClr val="8700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Berry World 2011 14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005594"/>
        </a:accent1>
        <a:accent2>
          <a:srgbClr val="008675"/>
        </a:accent2>
        <a:accent3>
          <a:srgbClr val="FFFFFF"/>
        </a:accent3>
        <a:accent4>
          <a:srgbClr val="000000"/>
        </a:accent4>
        <a:accent5>
          <a:srgbClr val="AAB4C8"/>
        </a:accent5>
        <a:accent6>
          <a:srgbClr val="007969"/>
        </a:accent6>
        <a:hlink>
          <a:srgbClr val="877300"/>
        </a:hlink>
        <a:folHlink>
          <a:srgbClr val="8700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Berry World 2011 15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005594"/>
        </a:accent1>
        <a:accent2>
          <a:srgbClr val="008675"/>
        </a:accent2>
        <a:accent3>
          <a:srgbClr val="FFFFFF"/>
        </a:accent3>
        <a:accent4>
          <a:srgbClr val="000000"/>
        </a:accent4>
        <a:accent5>
          <a:srgbClr val="AAB4C8"/>
        </a:accent5>
        <a:accent6>
          <a:srgbClr val="007969"/>
        </a:accent6>
        <a:hlink>
          <a:srgbClr val="877300"/>
        </a:hlink>
        <a:folHlink>
          <a:srgbClr val="8700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Berry World 2011 16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005594"/>
        </a:accent1>
        <a:accent2>
          <a:srgbClr val="008675"/>
        </a:accent2>
        <a:accent3>
          <a:srgbClr val="FFFFFF"/>
        </a:accent3>
        <a:accent4>
          <a:srgbClr val="000000"/>
        </a:accent4>
        <a:accent5>
          <a:srgbClr val="AAB4C8"/>
        </a:accent5>
        <a:accent6>
          <a:srgbClr val="007969"/>
        </a:accent6>
        <a:hlink>
          <a:srgbClr val="FC8F00"/>
        </a:hlink>
        <a:folHlink>
          <a:srgbClr val="8700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3119</TotalTime>
  <Words>929</Words>
  <Application>Microsoft Office PowerPoint</Application>
  <PresentationFormat>On-screen Show (16:9)</PresentationFormat>
  <Paragraphs>220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BlackBerry World 2011</vt:lpstr>
      <vt:lpstr>Supporting your BlackBerry 10 application after launch</vt:lpstr>
      <vt:lpstr>A bit about myself Exactly who is Eric Harty?</vt:lpstr>
      <vt:lpstr>Supporting your App Post-Launch Releasing Version 1.0 is not the end</vt:lpstr>
      <vt:lpstr>Supporting your App Post-Launch Releasing Version 1.0 is not the end</vt:lpstr>
      <vt:lpstr>If you build it, they probably won’t come</vt:lpstr>
      <vt:lpstr>Promoting your Application It is easier then you think</vt:lpstr>
      <vt:lpstr>Be Loud, Be Proud, Be Cool.  ❤ your App</vt:lpstr>
      <vt:lpstr>Be Loud, Be Proud, Be Cool.  ❤ your App</vt:lpstr>
      <vt:lpstr>Be Loud, Be Proud, Be Cool.  ❤ your App</vt:lpstr>
      <vt:lpstr>Be Loud, Be Proud, Be Cool.  ❤ your App</vt:lpstr>
      <vt:lpstr>Be Loud, Be Proud, Be Cool.  ❤ your App</vt:lpstr>
      <vt:lpstr>Be Loud, Be Proud, Be Cool.  ❤ your App</vt:lpstr>
      <vt:lpstr>Everything is Marketing  As in everything…</vt:lpstr>
      <vt:lpstr>Providing great customer support</vt:lpstr>
      <vt:lpstr>Customer Support  There is no avoiding this</vt:lpstr>
      <vt:lpstr>View Customer support as a positive activity</vt:lpstr>
      <vt:lpstr>View Customer support as a positive activity</vt:lpstr>
      <vt:lpstr>View Customer support as a positive activity</vt:lpstr>
      <vt:lpstr>View Customer support as a positive activity</vt:lpstr>
      <vt:lpstr>Not Just Email  (Although mostly email)</vt:lpstr>
      <vt:lpstr>Updating your Application</vt:lpstr>
      <vt:lpstr>Version 1.0 is not good enough  Don’t quit early</vt:lpstr>
      <vt:lpstr>Everything is (still) marketing  Including Updates</vt:lpstr>
      <vt:lpstr>Everything is (still) marketing  Including Updates</vt:lpstr>
      <vt:lpstr>Everything is (still) marketing  Including Updates</vt:lpstr>
      <vt:lpstr>Everything is (still) marketing  Including Updates</vt:lpstr>
      <vt:lpstr>Everything is (still) marketing  Including Updates</vt:lpstr>
      <vt:lpstr>Make use of feedback  (The thing I was talking about 5 minutes ago)</vt:lpstr>
      <vt:lpstr>Address complaints  Ignoring them is not an effective strategy</vt:lpstr>
      <vt:lpstr>New Features  Adding these are fun!</vt:lpstr>
      <vt:lpstr>Help users do what they want  even when they don’t request the feature</vt:lpstr>
      <vt:lpstr>New features  And why you can safely ignore legacy OS versions</vt:lpstr>
      <vt:lpstr>BlackBerry 10   Offers more than the “BlackBerry Tablet OS”</vt:lpstr>
      <vt:lpstr>BlackBerry 10   No app is an island</vt:lpstr>
      <vt:lpstr>BlackBerry 10   No app is an island</vt:lpstr>
      <vt:lpstr>BlackBerry 10   No app is an island</vt:lpstr>
      <vt:lpstr>Advantages of BBM   Share, Share, Share...</vt:lpstr>
      <vt:lpstr>Work with RIM  They really do want to see you succeed</vt:lpstr>
      <vt:lpstr>Questions?</vt:lpstr>
      <vt:lpstr>THANK YOU</vt:lpstr>
    </vt:vector>
  </TitlesOfParts>
  <Company>Research in Motion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subject>BlackBerry World 2011</dc:subject>
  <dc:creator>.</dc:creator>
  <dc:description>Onsite presentation support by Reaction Graphics LLC, www.reactiongraphics.com</dc:description>
  <cp:lastModifiedBy>Eric</cp:lastModifiedBy>
  <cp:revision>303</cp:revision>
  <dcterms:created xsi:type="dcterms:W3CDTF">2011-01-18T05:23:15Z</dcterms:created>
  <dcterms:modified xsi:type="dcterms:W3CDTF">2012-04-13T18:15:34Z</dcterms:modified>
</cp:coreProperties>
</file>